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145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tif>
</file>

<file path=ppt/media/image2.png>
</file>

<file path=ppt/media/image3.jpeg>
</file>

<file path=ppt/media/image4.png>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2" name="Shape 122"/>
          <p:cNvSpPr>
            <a:spLocks noGrp="1" noRot="1" noChangeAspect="1"/>
          </p:cNvSpPr>
          <p:nvPr>
            <p:ph type="sldImg"/>
          </p:nvPr>
        </p:nvSpPr>
        <p:spPr>
          <a:xfrm>
            <a:off x="1143000" y="685800"/>
            <a:ext cx="4572000" cy="3429000"/>
          </a:xfrm>
          <a:prstGeom prst="rect">
            <a:avLst/>
          </a:prstGeom>
        </p:spPr>
        <p:txBody>
          <a:bodyPr/>
          <a:lstStyle/>
          <a:p>
            <a:endParaRPr/>
          </a:p>
        </p:txBody>
      </p:sp>
      <p:sp>
        <p:nvSpPr>
          <p:cNvPr id="123" name="Shape 12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noRot="1" noChangeAspect="1"/>
          </p:cNvSpPr>
          <p:nvPr>
            <p:ph type="sldImg"/>
          </p:nvPr>
        </p:nvSpPr>
        <p:spPr>
          <a:prstGeom prst="rect">
            <a:avLst/>
          </a:prstGeom>
        </p:spPr>
        <p:txBody>
          <a:bodyPr/>
          <a:lstStyle/>
          <a:p>
            <a:endParaRPr/>
          </a:p>
        </p:txBody>
      </p:sp>
      <p:sp>
        <p:nvSpPr>
          <p:cNvPr id="145" name="Shape 145"/>
          <p:cNvSpPr>
            <a:spLocks noGrp="1"/>
          </p:cNvSpPr>
          <p:nvPr>
            <p:ph type="body" sz="quarter" idx="1"/>
          </p:nvPr>
        </p:nvSpPr>
        <p:spPr>
          <a:prstGeom prst="rect">
            <a:avLst/>
          </a:prstGeom>
        </p:spPr>
        <p:txBody>
          <a:bodyPr/>
          <a:lstStyle/>
          <a:p>
            <a:r>
              <a:t>Refer to the paper: </a:t>
            </a:r>
          </a:p>
          <a:p>
            <a:r>
              <a:t>Tech4Dev 2016, Lausanne, Switzerland,</a:t>
            </a:r>
          </a:p>
          <a:p>
            <a:r>
              <a:t>Poster [IC05] Raymond Ndacyayisaba, Kobe Institute of Computing, Japan, </a:t>
            </a:r>
          </a:p>
          <a:p>
            <a:r>
              <a:t>“Wireless Sensor Networks for Tea Farm Monitoring in Rwanda”</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t>Discussion based on the paper.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noRot="1" noChangeAspect="1"/>
          </p:cNvSpPr>
          <p:nvPr>
            <p:ph type="sldImg"/>
          </p:nvPr>
        </p:nvSpPr>
        <p:spPr>
          <a:prstGeom prst="rect">
            <a:avLst/>
          </a:prstGeom>
        </p:spPr>
        <p:txBody>
          <a:bodyPr/>
          <a:lstStyle/>
          <a:p>
            <a:endParaRPr/>
          </a:p>
        </p:txBody>
      </p:sp>
      <p:sp>
        <p:nvSpPr>
          <p:cNvPr id="209" name="Shape 209"/>
          <p:cNvSpPr>
            <a:spLocks noGrp="1"/>
          </p:cNvSpPr>
          <p:nvPr>
            <p:ph type="body" sz="quarter" idx="1"/>
          </p:nvPr>
        </p:nvSpPr>
        <p:spPr>
          <a:prstGeom prst="rect">
            <a:avLst/>
          </a:prstGeom>
        </p:spPr>
        <p:txBody>
          <a:bodyPr/>
          <a:lstStyle/>
          <a:p>
            <a:r>
              <a:t>Discussion based on the paper.</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noRot="1" noChangeAspect="1"/>
          </p:cNvSpPr>
          <p:nvPr>
            <p:ph type="sldImg"/>
          </p:nvPr>
        </p:nvSpPr>
        <p:spPr>
          <a:prstGeom prst="rect">
            <a:avLst/>
          </a:prstGeom>
        </p:spPr>
        <p:txBody>
          <a:bodyPr/>
          <a:lstStyle/>
          <a:p>
            <a:endParaRPr/>
          </a:p>
        </p:txBody>
      </p:sp>
      <p:sp>
        <p:nvSpPr>
          <p:cNvPr id="217" name="Shape 217"/>
          <p:cNvSpPr>
            <a:spLocks noGrp="1"/>
          </p:cNvSpPr>
          <p:nvPr>
            <p:ph type="body" sz="quarter" idx="1"/>
          </p:nvPr>
        </p:nvSpPr>
        <p:spPr>
          <a:prstGeom prst="rect">
            <a:avLst/>
          </a:prstGeom>
        </p:spPr>
        <p:txBody>
          <a:bodyPr/>
          <a:lstStyle/>
          <a:p>
            <a:r>
              <a:t>Discussion based on the paper.</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noRot="1" noChangeAspect="1"/>
          </p:cNvSpPr>
          <p:nvPr>
            <p:ph type="sldImg"/>
          </p:nvPr>
        </p:nvSpPr>
        <p:spPr>
          <a:prstGeom prst="rect">
            <a:avLst/>
          </a:prstGeom>
        </p:spPr>
        <p:txBody>
          <a:bodyPr/>
          <a:lstStyle/>
          <a:p>
            <a:endParaRPr/>
          </a:p>
        </p:txBody>
      </p:sp>
      <p:sp>
        <p:nvSpPr>
          <p:cNvPr id="223" name="Shape 223"/>
          <p:cNvSpPr>
            <a:spLocks noGrp="1"/>
          </p:cNvSpPr>
          <p:nvPr>
            <p:ph type="body" sz="quarter" idx="1"/>
          </p:nvPr>
        </p:nvSpPr>
        <p:spPr>
          <a:prstGeom prst="rect">
            <a:avLst/>
          </a:prstGeom>
        </p:spPr>
        <p:txBody>
          <a:bodyPr/>
          <a:lstStyle/>
          <a:p>
            <a:r>
              <a:t>Discussion based on the paper.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t>Discussion based on the paper.</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t>Consider the labels given to each line.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prstGeom prst="rect">
            <a:avLst/>
          </a:prstGeom>
        </p:spPr>
        <p:txBody>
          <a:bodyPr/>
          <a:lstStyle/>
          <a:p>
            <a:endParaRPr/>
          </a:p>
        </p:txBody>
      </p:sp>
      <p:sp>
        <p:nvSpPr>
          <p:cNvPr id="241" name="Shape 241"/>
          <p:cNvSpPr>
            <a:spLocks noGrp="1"/>
          </p:cNvSpPr>
          <p:nvPr>
            <p:ph type="body" sz="quarter" idx="1"/>
          </p:nvPr>
        </p:nvSpPr>
        <p:spPr>
          <a:prstGeom prst="rect">
            <a:avLst/>
          </a:prstGeom>
        </p:spPr>
        <p:txBody>
          <a:bodyPr/>
          <a:lstStyle/>
          <a:p>
            <a:r>
              <a:t>Assignment: analyze the original article, give critical comments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noRot="1" noChangeAspect="1"/>
          </p:cNvSpPr>
          <p:nvPr>
            <p:ph type="sldImg"/>
          </p:nvPr>
        </p:nvSpPr>
        <p:spPr>
          <a:prstGeom prst="rect">
            <a:avLst/>
          </a:prstGeom>
        </p:spPr>
        <p:txBody>
          <a:bodyPr/>
          <a:lstStyle/>
          <a:p>
            <a:endParaRPr/>
          </a:p>
        </p:txBody>
      </p:sp>
      <p:sp>
        <p:nvSpPr>
          <p:cNvPr id="151" name="Shape 151"/>
          <p:cNvSpPr>
            <a:spLocks noGrp="1"/>
          </p:cNvSpPr>
          <p:nvPr>
            <p:ph type="body" sz="quarter" idx="1"/>
          </p:nvPr>
        </p:nvSpPr>
        <p:spPr>
          <a:prstGeom prst="rect">
            <a:avLst/>
          </a:prstGeom>
        </p:spPr>
        <p:txBody>
          <a:bodyPr/>
          <a:lstStyle/>
          <a:p>
            <a:r>
              <a:t>Explain the role of the typical solar powered WSN node components:</a:t>
            </a:r>
          </a:p>
          <a:p>
            <a:r>
              <a:t>sensors (e.g. temperature, humidity, barometric pressure, light intensity etc.)</a:t>
            </a:r>
          </a:p>
          <a:p>
            <a:r>
              <a:t>wireless communication (e.g. </a:t>
            </a:r>
          </a:p>
          <a:p>
            <a:r>
              <a:t>control unit (CPU+memory controlling the sensors and communication)</a:t>
            </a:r>
          </a:p>
          <a:p>
            <a:r>
              <a:t>solar panel (photovoltaic cells)</a:t>
            </a:r>
          </a:p>
          <a:p>
            <a:r>
              <a:t>battery (to operate when the sun is down)</a:t>
            </a:r>
          </a:p>
          <a:p>
            <a:r>
              <a:t>power control unit (charging control, output regulator)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prstGeom prst="rect">
            <a:avLst/>
          </a:prstGeom>
        </p:spPr>
        <p:txBody>
          <a:bodyPr/>
          <a:lstStyle/>
          <a:p>
            <a:endParaRPr/>
          </a:p>
        </p:txBody>
      </p:sp>
      <p:sp>
        <p:nvSpPr>
          <p:cNvPr id="156" name="Shape 156"/>
          <p:cNvSpPr>
            <a:spLocks noGrp="1"/>
          </p:cNvSpPr>
          <p:nvPr>
            <p:ph type="body" sz="quarter" idx="1"/>
          </p:nvPr>
        </p:nvSpPr>
        <p:spPr>
          <a:prstGeom prst="rect">
            <a:avLst/>
          </a:prstGeom>
        </p:spPr>
        <p:txBody>
          <a:bodyPr/>
          <a:lstStyle/>
          <a:p>
            <a:r>
              <a:t>We find many examples on Libelium.</a:t>
            </a:r>
          </a:p>
          <a:p>
            <a:r>
              <a:t>The following slides are taken from there.</a:t>
            </a:r>
          </a:p>
          <a:p>
            <a:r>
              <a:t>Lecturers should add other examples relevant to their main topics.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prstGeom prst="rect">
            <a:avLst/>
          </a:prstGeom>
        </p:spPr>
        <p:txBody>
          <a:bodyPr/>
          <a:lstStyle/>
          <a:p>
            <a:endParaRPr/>
          </a:p>
        </p:txBody>
      </p:sp>
      <p:sp>
        <p:nvSpPr>
          <p:cNvPr id="163" name="Shape 163"/>
          <p:cNvSpPr>
            <a:spLocks noGrp="1"/>
          </p:cNvSpPr>
          <p:nvPr>
            <p:ph type="body" sz="quarter" idx="1"/>
          </p:nvPr>
        </p:nvSpPr>
        <p:spPr>
          <a:prstGeom prst="rect">
            <a:avLst/>
          </a:prstGeom>
        </p:spPr>
        <p:txBody>
          <a:bodyPr/>
          <a:lstStyle/>
          <a:p>
            <a:r>
              <a:t>Discuss IoT applications for Smart City (transport, energy, pollution, security etc.)</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prstGeom prst="rect">
            <a:avLst/>
          </a:prstGeom>
        </p:spPr>
        <p:txBody>
          <a:bodyPr/>
          <a:lstStyle/>
          <a:p>
            <a:endParaRPr/>
          </a:p>
        </p:txBody>
      </p:sp>
      <p:sp>
        <p:nvSpPr>
          <p:cNvPr id="170" name="Shape 170"/>
          <p:cNvSpPr>
            <a:spLocks noGrp="1"/>
          </p:cNvSpPr>
          <p:nvPr>
            <p:ph type="body" sz="quarter" idx="1"/>
          </p:nvPr>
        </p:nvSpPr>
        <p:spPr>
          <a:prstGeom prst="rect">
            <a:avLst/>
          </a:prstGeom>
        </p:spPr>
        <p:txBody>
          <a:bodyPr/>
          <a:lstStyle/>
          <a:p>
            <a:r>
              <a:t>Discuss IoT applications for agriculture (monitoring, irrigation control, pest control etc.)</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noRot="1" noChangeAspect="1"/>
          </p:cNvSpPr>
          <p:nvPr>
            <p:ph type="sldImg"/>
          </p:nvPr>
        </p:nvSpPr>
        <p:spPr>
          <a:prstGeom prst="rect">
            <a:avLst/>
          </a:prstGeom>
        </p:spPr>
        <p:txBody>
          <a:bodyPr/>
          <a:lstStyle/>
          <a:p>
            <a:endParaRPr/>
          </a:p>
        </p:txBody>
      </p:sp>
      <p:sp>
        <p:nvSpPr>
          <p:cNvPr id="177" name="Shape 177"/>
          <p:cNvSpPr>
            <a:spLocks noGrp="1"/>
          </p:cNvSpPr>
          <p:nvPr>
            <p:ph type="body" sz="quarter" idx="1"/>
          </p:nvPr>
        </p:nvSpPr>
        <p:spPr>
          <a:prstGeom prst="rect">
            <a:avLst/>
          </a:prstGeom>
        </p:spPr>
        <p:txBody>
          <a:bodyPr/>
          <a:lstStyle/>
          <a:p>
            <a:r>
              <a:t>Discuss IoT applications for water quality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noRot="1" noChangeAspect="1"/>
          </p:cNvSpPr>
          <p:nvPr>
            <p:ph type="sldImg"/>
          </p:nvPr>
        </p:nvSpPr>
        <p:spPr>
          <a:prstGeom prst="rect">
            <a:avLst/>
          </a:prstGeom>
        </p:spPr>
        <p:txBody>
          <a:bodyPr/>
          <a:lstStyle/>
          <a:p>
            <a:endParaRPr/>
          </a:p>
        </p:txBody>
      </p:sp>
      <p:sp>
        <p:nvSpPr>
          <p:cNvPr id="184" name="Shape 184"/>
          <p:cNvSpPr>
            <a:spLocks noGrp="1"/>
          </p:cNvSpPr>
          <p:nvPr>
            <p:ph type="body" sz="quarter" idx="1"/>
          </p:nvPr>
        </p:nvSpPr>
        <p:spPr>
          <a:prstGeom prst="rect">
            <a:avLst/>
          </a:prstGeom>
        </p:spPr>
        <p:txBody>
          <a:bodyPr/>
          <a:lstStyle/>
          <a:p>
            <a:r>
              <a:t>A published example of WSN data analysis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Shape 188"/>
          <p:cNvSpPr>
            <a:spLocks noGrp="1" noRot="1" noChangeAspect="1"/>
          </p:cNvSpPr>
          <p:nvPr>
            <p:ph type="sldImg"/>
          </p:nvPr>
        </p:nvSpPr>
        <p:spPr>
          <a:prstGeom prst="rect">
            <a:avLst/>
          </a:prstGeom>
        </p:spPr>
        <p:txBody>
          <a:bodyPr/>
          <a:lstStyle/>
          <a:p>
            <a:endParaRPr/>
          </a:p>
        </p:txBody>
      </p:sp>
      <p:sp>
        <p:nvSpPr>
          <p:cNvPr id="189" name="Shape 189"/>
          <p:cNvSpPr>
            <a:spLocks noGrp="1"/>
          </p:cNvSpPr>
          <p:nvPr>
            <p:ph type="body" sz="quarter" idx="1"/>
          </p:nvPr>
        </p:nvSpPr>
        <p:spPr>
          <a:prstGeom prst="rect">
            <a:avLst/>
          </a:prstGeom>
        </p:spPr>
        <p:txBody>
          <a:bodyPr/>
          <a:lstStyle/>
          <a:p>
            <a:r>
              <a:t>Explain Mahalonobis distance, difference from Euclidean distance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pe 196"/>
          <p:cNvSpPr>
            <a:spLocks noGrp="1" noRot="1" noChangeAspect="1"/>
          </p:cNvSpPr>
          <p:nvPr>
            <p:ph type="sldImg"/>
          </p:nvPr>
        </p:nvSpPr>
        <p:spPr>
          <a:prstGeom prst="rect">
            <a:avLst/>
          </a:prstGeom>
        </p:spPr>
        <p:txBody>
          <a:bodyPr/>
          <a:lstStyle/>
          <a:p>
            <a:endParaRPr/>
          </a:p>
        </p:txBody>
      </p:sp>
      <p:sp>
        <p:nvSpPr>
          <p:cNvPr id="197" name="Shape 197"/>
          <p:cNvSpPr>
            <a:spLocks noGrp="1"/>
          </p:cNvSpPr>
          <p:nvPr>
            <p:ph type="body" sz="quarter" idx="1"/>
          </p:nvPr>
        </p:nvSpPr>
        <p:spPr>
          <a:prstGeom prst="rect">
            <a:avLst/>
          </a:prstGeom>
        </p:spPr>
        <p:txBody>
          <a:bodyPr/>
          <a:lstStyle/>
          <a:p>
            <a:r>
              <a:t>How would a WSN be deployed in reality?</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3"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5" name="Title Text"/>
          <p:cNvSpPr txBox="1">
            <a:spLocks noGrp="1"/>
          </p:cNvSpPr>
          <p:nvPr>
            <p:ph type="title"/>
          </p:nvPr>
        </p:nvSpPr>
        <p:spPr>
          <a:prstGeom prst="rect">
            <a:avLst/>
          </a:prstGeom>
        </p:spPr>
        <p:txBody>
          <a:bodyPr/>
          <a:lstStyle/>
          <a:p>
            <a:r>
              <a:t>Title Text</a:t>
            </a:r>
          </a:p>
        </p:txBody>
      </p:sp>
      <p:sp>
        <p:nvSpPr>
          <p:cNvPr id="96"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4" name="Title Text"/>
          <p:cNvSpPr txBox="1">
            <a:spLocks noGrp="1"/>
          </p:cNvSpPr>
          <p:nvPr>
            <p:ph type="title"/>
          </p:nvPr>
        </p:nvSpPr>
        <p:spPr>
          <a:xfrm>
            <a:off x="6629400" y="274638"/>
            <a:ext cx="2057400" cy="5851526"/>
          </a:xfrm>
          <a:prstGeom prst="rect">
            <a:avLst/>
          </a:prstGeom>
        </p:spPr>
        <p:txBody>
          <a:bodyPr/>
          <a:lstStyle/>
          <a:p>
            <a:r>
              <a:t>Title Text</a:t>
            </a:r>
          </a:p>
        </p:txBody>
      </p:sp>
      <p:sp>
        <p:nvSpPr>
          <p:cNvPr id="105" name="Body Level One…"/>
          <p:cNvSpPr txBox="1">
            <a:spLocks noGrp="1"/>
          </p:cNvSpPr>
          <p:nvPr>
            <p:ph type="body" idx="1"/>
          </p:nvPr>
        </p:nvSpPr>
        <p:spPr>
          <a:xfrm>
            <a:off x="457200" y="274638"/>
            <a:ext cx="6019800" cy="58515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a:spLocks noGrp="1"/>
          </p:cNvSpPr>
          <p:nvPr>
            <p:ph type="title"/>
          </p:nvPr>
        </p:nvSpPr>
        <p:spPr>
          <a:prstGeom prst="rect">
            <a:avLst/>
          </a:prstGeom>
        </p:spPr>
        <p:txBody>
          <a:bodyPr/>
          <a:lstStyle/>
          <a:p>
            <a:r>
              <a:t>Title Text</a:t>
            </a:r>
          </a:p>
        </p:txBody>
      </p:sp>
      <p:sp>
        <p:nvSpPr>
          <p:cNvPr id="11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prstGeom prst="rect">
            <a:avLst/>
          </a:prstGeom>
        </p:spPr>
        <p:txBody>
          <a:bodyPr/>
          <a:lstStyle/>
          <a:p>
            <a:r>
              <a:t>Title Text</a:t>
            </a:r>
          </a:p>
        </p:txBody>
      </p:sp>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2" name="Body Level One…"/>
          <p:cNvSpPr txBox="1">
            <a:spLocks noGrp="1"/>
          </p:cNvSpPr>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a:spLocks noGrp="1"/>
          </p:cNvSpPr>
          <p:nvPr>
            <p:ph type="title"/>
          </p:nvPr>
        </p:nvSpPr>
        <p:spPr>
          <a:prstGeom prst="rect">
            <a:avLst/>
          </a:prstGeom>
        </p:spPr>
        <p:txBody>
          <a:bodyPr/>
          <a:lstStyle/>
          <a:p>
            <a:r>
              <a:t>Title Text</a:t>
            </a:r>
          </a:p>
        </p:txBody>
      </p:sp>
      <p:sp>
        <p:nvSpPr>
          <p:cNvPr id="42"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r>
              <a:t>Body Level One</a:t>
            </a:r>
          </a:p>
          <a:p>
            <a:pPr lvl="1"/>
            <a:r>
              <a:t>Body Level Two</a:t>
            </a:r>
          </a:p>
          <a:p>
            <a:pPr lvl="2"/>
            <a:r>
              <a:t>Body Level Three</a:t>
            </a:r>
          </a:p>
          <a:p>
            <a:pPr lvl="3"/>
            <a:r>
              <a:t>Body Level Four</a:t>
            </a:r>
          </a:p>
          <a:p>
            <a:pPr lvl="4"/>
            <a:r>
              <a:t>Body Level Five</a:t>
            </a: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0" name="Title Text"/>
          <p:cNvSpPr txBox="1">
            <a:spLocks noGrp="1"/>
          </p:cNvSpPr>
          <p:nvPr>
            <p:ph type="title"/>
          </p:nvPr>
        </p:nvSpPr>
        <p:spPr>
          <a:prstGeom prst="rect">
            <a:avLst/>
          </a:prstGeom>
        </p:spPr>
        <p:txBody>
          <a:bodyPr/>
          <a:lstStyle/>
          <a:p>
            <a:r>
              <a:t>Title Text</a:t>
            </a:r>
          </a:p>
        </p:txBody>
      </p:sp>
      <p:sp>
        <p:nvSpPr>
          <p:cNvPr id="51"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vl1pPr>
            <a:lvl2pPr marL="0" indent="457200">
              <a:spcBef>
                <a:spcPts val="500"/>
              </a:spcBef>
              <a:buSzTx/>
              <a:buFontTx/>
              <a:buNone/>
              <a:defRPr sz="2400" b="1"/>
            </a:lvl2pPr>
            <a:lvl3pPr marL="0" indent="914400">
              <a:spcBef>
                <a:spcPts val="500"/>
              </a:spcBef>
              <a:buSzTx/>
              <a:buFontTx/>
              <a:buNone/>
              <a:defRPr sz="2400" b="1"/>
            </a:lvl3pPr>
            <a:lvl4pPr marL="0" indent="1371600">
              <a:spcBef>
                <a:spcPts val="500"/>
              </a:spcBef>
              <a:buSzTx/>
              <a:buFontTx/>
              <a:buNone/>
              <a:defRPr sz="2400" b="1"/>
            </a:lvl4pPr>
            <a:lvl5pPr marL="0" indent="1828800">
              <a:spcBef>
                <a:spcPts val="500"/>
              </a:spcBef>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2" name="Text Placeholder 4"/>
          <p:cNvSpPr>
            <a:spLocks noGrp="1"/>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sz="2400" b="1"/>
            </a:pPr>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p>
            <a:r>
              <a:t>Title Text</a:t>
            </a: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5" name="Title Text"/>
          <p:cNvSpPr txBox="1">
            <a:spLocks noGrp="1"/>
          </p:cNvSpPr>
          <p:nvPr>
            <p:ph type="title"/>
          </p:nvPr>
        </p:nvSpPr>
        <p:spPr>
          <a:xfrm>
            <a:off x="457200" y="273050"/>
            <a:ext cx="3008314" cy="1162050"/>
          </a:xfrm>
          <a:prstGeom prst="rect">
            <a:avLst/>
          </a:prstGeom>
        </p:spPr>
        <p:txBody>
          <a:bodyPr anchor="b"/>
          <a:lstStyle>
            <a:lvl1pPr algn="l">
              <a:defRPr sz="2000" b="1"/>
            </a:lvl1pPr>
          </a:lstStyle>
          <a:p>
            <a:r>
              <a:t>Title Text</a:t>
            </a:r>
          </a:p>
        </p:txBody>
      </p:sp>
      <p:sp>
        <p:nvSpPr>
          <p:cNvPr id="76"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Text Placeholder 3"/>
          <p:cNvSpPr>
            <a:spLocks noGrp="1"/>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endParaRPr/>
          </a:p>
        </p:txBody>
      </p:sp>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5" name="Title Text"/>
          <p:cNvSpPr txBox="1">
            <a:spLocks noGrp="1"/>
          </p:cNvSpPr>
          <p:nvPr>
            <p:ph type="title"/>
          </p:nvPr>
        </p:nvSpPr>
        <p:spPr>
          <a:xfrm>
            <a:off x="1792288" y="4800600"/>
            <a:ext cx="5486401" cy="566738"/>
          </a:xfrm>
          <a:prstGeom prst="rect">
            <a:avLst/>
          </a:prstGeom>
        </p:spPr>
        <p:txBody>
          <a:bodyPr anchor="b"/>
          <a:lstStyle>
            <a:lvl1pPr algn="l">
              <a:defRPr sz="2000" b="1"/>
            </a:lvl1pPr>
          </a:lstStyle>
          <a:p>
            <a:r>
              <a:t>Title Text</a:t>
            </a:r>
          </a:p>
        </p:txBody>
      </p:sp>
      <p:sp>
        <p:nvSpPr>
          <p:cNvPr id="86" name="Picture Placeholder 2"/>
          <p:cNvSpPr>
            <a:spLocks noGrp="1"/>
          </p:cNvSpPr>
          <p:nvPr>
            <p:ph type="pic" sz="half" idx="13"/>
          </p:nvPr>
        </p:nvSpPr>
        <p:spPr>
          <a:xfrm>
            <a:off x="1792288" y="612775"/>
            <a:ext cx="5486401" cy="4114800"/>
          </a:xfrm>
          <a:prstGeom prst="rect">
            <a:avLst/>
          </a:prstGeom>
        </p:spPr>
        <p:txBody>
          <a:bodyPr lIns="91439" rIns="91439">
            <a:noAutofit/>
          </a:bodyPr>
          <a:lstStyle/>
          <a:p>
            <a:endParaRPr/>
          </a:p>
        </p:txBody>
      </p:sp>
      <p:sp>
        <p:nvSpPr>
          <p:cNvPr id="87" name="Body Level One…"/>
          <p:cNvSpPr txBox="1">
            <a:spLocks noGrp="1"/>
          </p:cNvSpPr>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8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14">
            <a:extLst/>
          </a:blip>
          <a:stretch>
            <a:fillRect/>
          </a:stretch>
        </p:blipFill>
        <p:spPr>
          <a:xfrm>
            <a:off x="0" y="0"/>
            <a:ext cx="9144000" cy="6858000"/>
          </a:xfrm>
          <a:prstGeom prst="rect">
            <a:avLst/>
          </a:prstGeom>
          <a:ln w="12700">
            <a:miter lim="400000"/>
          </a:ln>
        </p:spPr>
      </p:pic>
      <p:sp>
        <p:nvSpPr>
          <p:cNvPr id="3"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t>Title Text</a:t>
            </a:r>
          </a:p>
        </p:txBody>
      </p:sp>
      <p:sp>
        <p:nvSpPr>
          <p:cNvPr id="4"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8413144" y="6406785"/>
            <a:ext cx="273657" cy="26425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hyperlink" Target="https://upload.wikimedia.org/wikipedia/commons/4/48/CSIRO_ScienceImage_3876_A_remote_sensing_node_part_of_CSIROs_Fleck_wireless_sensor_network_technology.jpg"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5" name="Title 1"/>
          <p:cNvSpPr txBox="1">
            <a:spLocks noGrp="1"/>
          </p:cNvSpPr>
          <p:nvPr>
            <p:ph type="ctrTitle"/>
          </p:nvPr>
        </p:nvSpPr>
        <p:spPr>
          <a:xfrm>
            <a:off x="685800" y="2130425"/>
            <a:ext cx="7772400" cy="1010543"/>
          </a:xfrm>
          <a:prstGeom prst="rect">
            <a:avLst/>
          </a:prstGeom>
        </p:spPr>
        <p:txBody>
          <a:bodyPr/>
          <a:lstStyle>
            <a:lvl1pPr defTabSz="493776">
              <a:defRPr sz="3240"/>
            </a:lvl1pPr>
          </a:lstStyle>
          <a:p>
            <a:r>
              <a:t>AI and Machine Learning for IoT Big Data</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Example: smart parking for smart city"/>
          <p:cNvSpPr txBox="1">
            <a:spLocks noGrp="1"/>
          </p:cNvSpPr>
          <p:nvPr>
            <p:ph type="title"/>
          </p:nvPr>
        </p:nvSpPr>
        <p:spPr>
          <a:prstGeom prst="rect">
            <a:avLst/>
          </a:prstGeom>
        </p:spPr>
        <p:txBody>
          <a:bodyPr/>
          <a:lstStyle/>
          <a:p>
            <a:r>
              <a:t>Example: smart parking for smart city</a:t>
            </a:r>
          </a:p>
        </p:txBody>
      </p:sp>
      <p:pic>
        <p:nvPicPr>
          <p:cNvPr id="159" name="Picture Placeholder 2" descr="Picture Placeholder 2"/>
          <p:cNvPicPr>
            <a:picLocks noGrp="1" noChangeAspect="1"/>
          </p:cNvPicPr>
          <p:nvPr>
            <p:ph type="pic" idx="13"/>
          </p:nvPr>
        </p:nvPicPr>
        <p:blipFill>
          <a:blip r:embed="rId3">
            <a:extLst/>
          </a:blip>
          <a:srcRect t="272" b="6932"/>
          <a:stretch>
            <a:fillRect/>
          </a:stretch>
        </p:blipFill>
        <p:spPr>
          <a:xfrm>
            <a:off x="2030738" y="612775"/>
            <a:ext cx="5009500" cy="4114801"/>
          </a:xfrm>
          <a:prstGeom prst="rect">
            <a:avLst/>
          </a:prstGeom>
        </p:spPr>
      </p:pic>
      <p:sp>
        <p:nvSpPr>
          <p:cNvPr id="160" name="Body"/>
          <p:cNvSpPr txBox="1">
            <a:spLocks noGrp="1"/>
          </p:cNvSpPr>
          <p:nvPr>
            <p:ph type="body" sz="quarter" idx="1"/>
          </p:nvPr>
        </p:nvSpPr>
        <p:spPr>
          <a:prstGeom prst="rect">
            <a:avLst/>
          </a:prstGeom>
        </p:spPr>
        <p:txBody>
          <a:bodyPr/>
          <a:lstStyle/>
          <a:p>
            <a:endParaRPr/>
          </a:p>
        </p:txBody>
      </p:sp>
      <p:sp>
        <p:nvSpPr>
          <p:cNvPr id="161" name="http://www.libelium.com/smart-parking-project-in-montpellier-to-relieve-traffic-congestion-and-reduce-car-parking-search/"/>
          <p:cNvSpPr txBox="1"/>
          <p:nvPr/>
        </p:nvSpPr>
        <p:spPr>
          <a:xfrm>
            <a:off x="703809" y="6092718"/>
            <a:ext cx="7539415" cy="23927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100"/>
            </a:lvl1pPr>
          </a:lstStyle>
          <a:p>
            <a:r>
              <a:t>http://www.libelium.com/smart-parking-project-in-montpellier-to-relieve-traffic-congestion-and-reduce-car-parking-search/</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Example: smart winery for smart agriculture"/>
          <p:cNvSpPr txBox="1">
            <a:spLocks noGrp="1"/>
          </p:cNvSpPr>
          <p:nvPr>
            <p:ph type="title"/>
          </p:nvPr>
        </p:nvSpPr>
        <p:spPr>
          <a:prstGeom prst="rect">
            <a:avLst/>
          </a:prstGeom>
        </p:spPr>
        <p:txBody>
          <a:bodyPr/>
          <a:lstStyle/>
          <a:p>
            <a:r>
              <a:t>Example: smart winery for smart agriculture</a:t>
            </a:r>
          </a:p>
        </p:txBody>
      </p:sp>
      <p:pic>
        <p:nvPicPr>
          <p:cNvPr id="166" name="Picture Placeholder 2" descr="Picture Placeholder 2"/>
          <p:cNvPicPr>
            <a:picLocks noGrp="1" noChangeAspect="1"/>
          </p:cNvPicPr>
          <p:nvPr>
            <p:ph type="pic" idx="13"/>
          </p:nvPr>
        </p:nvPicPr>
        <p:blipFill>
          <a:blip r:embed="rId3">
            <a:extLst/>
          </a:blip>
          <a:srcRect b="3438"/>
          <a:stretch>
            <a:fillRect/>
          </a:stretch>
        </p:blipFill>
        <p:spPr>
          <a:xfrm>
            <a:off x="2227912" y="642401"/>
            <a:ext cx="4688176" cy="4085174"/>
          </a:xfrm>
          <a:prstGeom prst="rect">
            <a:avLst/>
          </a:prstGeom>
        </p:spPr>
      </p:pic>
      <p:sp>
        <p:nvSpPr>
          <p:cNvPr id="167" name="Body"/>
          <p:cNvSpPr txBox="1">
            <a:spLocks noGrp="1"/>
          </p:cNvSpPr>
          <p:nvPr>
            <p:ph type="body" sz="quarter" idx="1"/>
          </p:nvPr>
        </p:nvSpPr>
        <p:spPr>
          <a:prstGeom prst="rect">
            <a:avLst/>
          </a:prstGeom>
        </p:spPr>
        <p:txBody>
          <a:bodyPr/>
          <a:lstStyle/>
          <a:p>
            <a:endParaRPr/>
          </a:p>
        </p:txBody>
      </p:sp>
      <p:sp>
        <p:nvSpPr>
          <p:cNvPr id="168" name="http://www.libelium.com/smart-wine-libeliums-iot-technology-allows-predictive-control-of-vineyards-in-the-pago-ayles-winery-spain/"/>
          <p:cNvSpPr txBox="1"/>
          <p:nvPr/>
        </p:nvSpPr>
        <p:spPr>
          <a:xfrm>
            <a:off x="265212" y="6149513"/>
            <a:ext cx="8139688" cy="23927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100"/>
            </a:lvl1pPr>
          </a:lstStyle>
          <a:p>
            <a:r>
              <a:t>http://www.libelium.com/smart-wine-libeliums-iot-technology-allows-predictive-control-of-vineyards-in-the-pago-ayles-winery-spain/</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Example: water control with IoT"/>
          <p:cNvSpPr txBox="1">
            <a:spLocks noGrp="1"/>
          </p:cNvSpPr>
          <p:nvPr>
            <p:ph type="title"/>
          </p:nvPr>
        </p:nvSpPr>
        <p:spPr>
          <a:prstGeom prst="rect">
            <a:avLst/>
          </a:prstGeom>
        </p:spPr>
        <p:txBody>
          <a:bodyPr/>
          <a:lstStyle/>
          <a:p>
            <a:r>
              <a:t>Example: water control with IoT</a:t>
            </a:r>
          </a:p>
        </p:txBody>
      </p:sp>
      <p:pic>
        <p:nvPicPr>
          <p:cNvPr id="173" name="Picture Placeholder 2" descr="Picture Placeholder 2"/>
          <p:cNvPicPr>
            <a:picLocks noGrp="1" noChangeAspect="1"/>
          </p:cNvPicPr>
          <p:nvPr>
            <p:ph type="pic" idx="13"/>
          </p:nvPr>
        </p:nvPicPr>
        <p:blipFill>
          <a:blip r:embed="rId3">
            <a:extLst/>
          </a:blip>
          <a:srcRect t="610" b="610"/>
          <a:stretch>
            <a:fillRect/>
          </a:stretch>
        </p:blipFill>
        <p:spPr>
          <a:xfrm>
            <a:off x="1913472" y="612775"/>
            <a:ext cx="5244033" cy="4114800"/>
          </a:xfrm>
          <a:prstGeom prst="rect">
            <a:avLst/>
          </a:prstGeom>
        </p:spPr>
      </p:pic>
      <p:sp>
        <p:nvSpPr>
          <p:cNvPr id="174" name="Body"/>
          <p:cNvSpPr txBox="1">
            <a:spLocks noGrp="1"/>
          </p:cNvSpPr>
          <p:nvPr>
            <p:ph type="body" sz="quarter" idx="1"/>
          </p:nvPr>
        </p:nvSpPr>
        <p:spPr>
          <a:prstGeom prst="rect">
            <a:avLst/>
          </a:prstGeom>
        </p:spPr>
        <p:txBody>
          <a:bodyPr/>
          <a:lstStyle/>
          <a:p>
            <a:endParaRPr/>
          </a:p>
        </p:txBody>
      </p:sp>
      <p:sp>
        <p:nvSpPr>
          <p:cNvPr id="175" name="http://www.libelium.com/controlling-quality-of-irrigation-water-with-iot-to-improve-crops-production/"/>
          <p:cNvSpPr txBox="1"/>
          <p:nvPr/>
        </p:nvSpPr>
        <p:spPr>
          <a:xfrm>
            <a:off x="593642" y="6070000"/>
            <a:ext cx="6693432" cy="2642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200"/>
            </a:lvl1pPr>
          </a:lstStyle>
          <a:p>
            <a:r>
              <a:t>http://www.libelium.com/controlling-quality-of-irrigation-water-with-iot-to-improve-crops-production/</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WSN anomaly detection"/>
          <p:cNvSpPr txBox="1">
            <a:spLocks noGrp="1"/>
          </p:cNvSpPr>
          <p:nvPr>
            <p:ph type="title"/>
          </p:nvPr>
        </p:nvSpPr>
        <p:spPr>
          <a:prstGeom prst="rect">
            <a:avLst/>
          </a:prstGeom>
        </p:spPr>
        <p:txBody>
          <a:bodyPr/>
          <a:lstStyle/>
          <a:p>
            <a:r>
              <a:t>WSN anomaly detection</a:t>
            </a:r>
          </a:p>
        </p:txBody>
      </p:sp>
      <p:sp>
        <p:nvSpPr>
          <p:cNvPr id="180" name="Security issues with smart city WSN…"/>
          <p:cNvSpPr txBox="1">
            <a:spLocks noGrp="1"/>
          </p:cNvSpPr>
          <p:nvPr>
            <p:ph type="body" idx="1"/>
          </p:nvPr>
        </p:nvSpPr>
        <p:spPr>
          <a:xfrm>
            <a:off x="457200" y="3500120"/>
            <a:ext cx="8229600" cy="4525963"/>
          </a:xfrm>
          <a:prstGeom prst="rect">
            <a:avLst/>
          </a:prstGeom>
        </p:spPr>
        <p:txBody>
          <a:bodyPr/>
          <a:lstStyle/>
          <a:p>
            <a:r>
              <a:rPr dirty="0"/>
              <a:t>Security issues with smart city WSN</a:t>
            </a:r>
          </a:p>
          <a:p>
            <a:r>
              <a:rPr dirty="0"/>
              <a:t>Attack detection: find anomalies</a:t>
            </a:r>
          </a:p>
          <a:p>
            <a:r>
              <a:rPr dirty="0"/>
              <a:t>Real-world experiment is difficult</a:t>
            </a:r>
          </a:p>
          <a:p>
            <a:r>
              <a:rPr dirty="0"/>
              <a:t>Method: detect simulated anomalies</a:t>
            </a:r>
          </a:p>
        </p:txBody>
      </p:sp>
      <p:pic>
        <p:nvPicPr>
          <p:cNvPr id="181" name="Rectangle" descr="Rectangle"/>
          <p:cNvPicPr>
            <a:picLocks/>
          </p:cNvPicPr>
          <p:nvPr/>
        </p:nvPicPr>
        <p:blipFill>
          <a:blip r:embed="rId3">
            <a:extLst/>
          </a:blip>
          <a:stretch>
            <a:fillRect/>
          </a:stretch>
        </p:blipFill>
        <p:spPr>
          <a:xfrm>
            <a:off x="811853" y="1414780"/>
            <a:ext cx="7853743" cy="2199452"/>
          </a:xfrm>
          <a:prstGeom prst="rect">
            <a:avLst/>
          </a:prstGeom>
          <a:effectLst>
            <a:outerShdw blurRad="38100" dist="23000" dir="5400000" rotWithShape="0">
              <a:srgbClr val="000000">
                <a:alpha val="35000"/>
              </a:srgbClr>
            </a:outerShdw>
          </a:effectLst>
        </p:spPr>
      </p:pic>
      <p:sp>
        <p:nvSpPr>
          <p:cNvPr id="182" name="A Comparative Study of Anomaly Detection Techniques for Smart City Wireless Sensor Networks…"/>
          <p:cNvSpPr txBox="1"/>
          <p:nvPr/>
        </p:nvSpPr>
        <p:spPr>
          <a:xfrm>
            <a:off x="1165271" y="1596319"/>
            <a:ext cx="7146906" cy="159832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lnSpc>
                <a:spcPct val="80000"/>
              </a:lnSpc>
              <a:spcBef>
                <a:spcPts val="1200"/>
              </a:spcBef>
              <a:defRPr sz="2400" b="1"/>
            </a:pPr>
            <a:r>
              <a:rPr dirty="0"/>
              <a:t>A Comparative Study of Anomaly Detection Techniques for Smart City Wireless Sensor Networks </a:t>
            </a:r>
            <a:endParaRPr sz="1200" b="0" dirty="0"/>
          </a:p>
          <a:p>
            <a:pPr defTabSz="457200">
              <a:lnSpc>
                <a:spcPct val="80000"/>
              </a:lnSpc>
              <a:spcBef>
                <a:spcPts val="1200"/>
              </a:spcBef>
              <a:defRPr sz="1333" b="1"/>
            </a:pPr>
            <a:r>
              <a:rPr dirty="0"/>
              <a:t>Victor Garcia-Font *, </a:t>
            </a:r>
            <a:r>
              <a:rPr dirty="0" err="1"/>
              <a:t>Carles</a:t>
            </a:r>
            <a:r>
              <a:rPr dirty="0"/>
              <a:t> Garrigues and Helena </a:t>
            </a:r>
            <a:r>
              <a:rPr dirty="0" err="1"/>
              <a:t>Rifà-Pous</a:t>
            </a:r>
            <a:r>
              <a:rPr dirty="0"/>
              <a:t> </a:t>
            </a:r>
            <a:endParaRPr sz="1200" b="0" dirty="0"/>
          </a:p>
          <a:p>
            <a:pPr defTabSz="457200">
              <a:lnSpc>
                <a:spcPct val="80000"/>
              </a:lnSpc>
              <a:spcBef>
                <a:spcPts val="1200"/>
              </a:spcBef>
              <a:defRPr sz="1333" b="1"/>
            </a:pPr>
            <a:r>
              <a:rPr sz="1200" b="0" dirty="0"/>
              <a:t>http://www.mdpi.com/1424-8220/16/6/868</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Anomaly Detection Methods"/>
          <p:cNvSpPr txBox="1">
            <a:spLocks noGrp="1"/>
          </p:cNvSpPr>
          <p:nvPr>
            <p:ph type="title"/>
          </p:nvPr>
        </p:nvSpPr>
        <p:spPr>
          <a:prstGeom prst="rect">
            <a:avLst/>
          </a:prstGeom>
        </p:spPr>
        <p:txBody>
          <a:bodyPr/>
          <a:lstStyle/>
          <a:p>
            <a:r>
              <a:t>Anomaly Detection Methods</a:t>
            </a:r>
          </a:p>
        </p:txBody>
      </p:sp>
      <p:sp>
        <p:nvSpPr>
          <p:cNvPr id="187" name="Extreme values in Mahalanobis Distance…"/>
          <p:cNvSpPr txBox="1">
            <a:spLocks noGrp="1"/>
          </p:cNvSpPr>
          <p:nvPr>
            <p:ph type="body" idx="1"/>
          </p:nvPr>
        </p:nvSpPr>
        <p:spPr>
          <a:prstGeom prst="rect">
            <a:avLst/>
          </a:prstGeom>
        </p:spPr>
        <p:txBody>
          <a:bodyPr/>
          <a:lstStyle/>
          <a:p>
            <a:r>
              <a:t>Extreme values in Mahalanobis Distance </a:t>
            </a:r>
          </a:p>
          <a:p>
            <a:r>
              <a:t>Local Outlier Factor </a:t>
            </a:r>
          </a:p>
          <a:p>
            <a:r>
              <a:t>Hierarchical Clustering </a:t>
            </a:r>
          </a:p>
          <a:p>
            <a:r>
              <a:t>Classification with Support Vector Machines One-class Support Vector Machines (OC-SVM): </a:t>
            </a:r>
            <a:br/>
            <a:r>
              <a:t>Semi-supervised learning with Radial Basis Function (RBF) kernel</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imulated Smart City WSN"/>
          <p:cNvSpPr txBox="1">
            <a:spLocks noGrp="1"/>
          </p:cNvSpPr>
          <p:nvPr>
            <p:ph type="title"/>
          </p:nvPr>
        </p:nvSpPr>
        <p:spPr>
          <a:prstGeom prst="rect">
            <a:avLst/>
          </a:prstGeom>
        </p:spPr>
        <p:txBody>
          <a:bodyPr/>
          <a:lstStyle/>
          <a:p>
            <a:r>
              <a:t>Simulated Smart City WSN</a:t>
            </a:r>
          </a:p>
        </p:txBody>
      </p:sp>
      <p:pic>
        <p:nvPicPr>
          <p:cNvPr id="192" name="Picture Placeholder 2" descr="Picture Placeholder 2"/>
          <p:cNvPicPr>
            <a:picLocks noGrp="1" noChangeAspect="1"/>
          </p:cNvPicPr>
          <p:nvPr>
            <p:ph type="pic" idx="13"/>
          </p:nvPr>
        </p:nvPicPr>
        <p:blipFill>
          <a:blip r:embed="rId3">
            <a:extLst/>
          </a:blip>
          <a:srcRect t="757" b="757"/>
          <a:stretch>
            <a:fillRect/>
          </a:stretch>
        </p:blipFill>
        <p:spPr>
          <a:xfrm>
            <a:off x="2189369" y="612775"/>
            <a:ext cx="4692238" cy="4114800"/>
          </a:xfrm>
          <a:prstGeom prst="rect">
            <a:avLst/>
          </a:prstGeom>
        </p:spPr>
      </p:pic>
      <p:sp>
        <p:nvSpPr>
          <p:cNvPr id="193" name="Sound streams collected at 10 locations are reproduced in simulation"/>
          <p:cNvSpPr txBox="1">
            <a:spLocks noGrp="1"/>
          </p:cNvSpPr>
          <p:nvPr>
            <p:ph type="body" sz="quarter" idx="1"/>
          </p:nvPr>
        </p:nvSpPr>
        <p:spPr>
          <a:prstGeom prst="rect">
            <a:avLst/>
          </a:prstGeom>
        </p:spPr>
        <p:txBody>
          <a:bodyPr/>
          <a:lstStyle/>
          <a:p>
            <a:r>
              <a:t>Sound streams collected at 10 locations are reproduced in simulation</a:t>
            </a:r>
          </a:p>
        </p:txBody>
      </p:sp>
      <p:sp>
        <p:nvSpPr>
          <p:cNvPr id="194" name="Text"/>
          <p:cNvSpPr txBox="1"/>
          <p:nvPr/>
        </p:nvSpPr>
        <p:spPr>
          <a:xfrm>
            <a:off x="2833688" y="1171575"/>
            <a:ext cx="188824" cy="4420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800"/>
              </a:lnSpc>
              <a:defRPr sz="1200"/>
            </a:lvl1pPr>
          </a:lstStyle>
          <a:p>
            <a:r>
              <a:t> </a:t>
            </a:r>
          </a:p>
        </p:txBody>
      </p:sp>
      <p:sp>
        <p:nvSpPr>
          <p:cNvPr id="195"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900"/>
              </a:lnSpc>
              <a:spcBef>
                <a:spcPts val="1200"/>
              </a:spcBef>
              <a:defRPr sz="1200"/>
            </a:lvl1pPr>
          </a:lstStyle>
          <a:p>
            <a:pPr>
              <a:defRPr sz="1333" b="1"/>
            </a:pPr>
            <a:r>
              <a:rPr sz="1200" b="0"/>
              <a:t>http://www.mdpi.com/1424-8220/16/6/868</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Feature Selection"/>
          <p:cNvSpPr txBox="1">
            <a:spLocks noGrp="1"/>
          </p:cNvSpPr>
          <p:nvPr>
            <p:ph type="title"/>
          </p:nvPr>
        </p:nvSpPr>
        <p:spPr>
          <a:prstGeom prst="rect">
            <a:avLst/>
          </a:prstGeom>
        </p:spPr>
        <p:txBody>
          <a:bodyPr/>
          <a:lstStyle/>
          <a:p>
            <a:r>
              <a:t>Feature Selection</a:t>
            </a:r>
          </a:p>
        </p:txBody>
      </p:sp>
      <p:sp>
        <p:nvSpPr>
          <p:cNvPr id="200" name="Feature Vector 1 (FV1) :  number of application packets, hour of the day…"/>
          <p:cNvSpPr txBox="1">
            <a:spLocks noGrp="1"/>
          </p:cNvSpPr>
          <p:nvPr>
            <p:ph type="body" idx="1"/>
          </p:nvPr>
        </p:nvSpPr>
        <p:spPr>
          <a:prstGeom prst="rect">
            <a:avLst/>
          </a:prstGeom>
        </p:spPr>
        <p:txBody>
          <a:bodyPr>
            <a:normAutofit lnSpcReduction="10000"/>
          </a:bodyPr>
          <a:lstStyle/>
          <a:p>
            <a:pPr marL="277749" indent="-277749" defTabSz="740663">
              <a:spcBef>
                <a:spcPts val="600"/>
              </a:spcBef>
              <a:defRPr sz="2592"/>
            </a:pPr>
            <a:r>
              <a:t>Feature Vector 1 (FV1) : </a:t>
            </a:r>
            <a:br/>
            <a:r>
              <a:t>number of application packets, hour of the day </a:t>
            </a:r>
            <a:br/>
            <a:endParaRPr/>
          </a:p>
          <a:p>
            <a:pPr marL="277749" indent="-277749" defTabSz="740663">
              <a:spcBef>
                <a:spcPts val="600"/>
              </a:spcBef>
              <a:defRPr sz="2592"/>
            </a:pPr>
            <a:r>
              <a:t>Feature Vector 2 (FV2) :</a:t>
            </a:r>
            <a:br/>
            <a:r>
              <a:t>FV1 fields, sequence number, battery level, lost packets, 	consumed energy</a:t>
            </a:r>
            <a:br/>
            <a:endParaRPr/>
          </a:p>
          <a:p>
            <a:pPr marL="277749" indent="-277749" defTabSz="740663">
              <a:spcBef>
                <a:spcPts val="600"/>
              </a:spcBef>
              <a:defRPr sz="2592"/>
            </a:pPr>
            <a:r>
              <a:t>Feature Vector 3 (FV3) :</a:t>
            </a:r>
            <a:br/>
            <a:r>
              <a:t>FV2 fields, WSN link quality, received MAC ACK and CTS </a:t>
            </a:r>
            <a:br/>
            <a:endParaRPr/>
          </a:p>
        </p:txBody>
      </p:sp>
      <p:sp>
        <p:nvSpPr>
          <p:cNvPr id="201"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900"/>
              </a:lnSpc>
              <a:spcBef>
                <a:spcPts val="1200"/>
              </a:spcBef>
              <a:defRPr sz="1200"/>
            </a:lvl1pPr>
          </a:lstStyle>
          <a:p>
            <a:pPr>
              <a:defRPr sz="1333" b="1"/>
            </a:pPr>
            <a:r>
              <a:rPr sz="1200" b="0"/>
              <a:t>http://www.mdpi.com/1424-8220/16/6/868</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Flow of analysis"/>
          <p:cNvSpPr txBox="1">
            <a:spLocks noGrp="1"/>
          </p:cNvSpPr>
          <p:nvPr>
            <p:ph type="title"/>
          </p:nvPr>
        </p:nvSpPr>
        <p:spPr>
          <a:prstGeom prst="rect">
            <a:avLst/>
          </a:prstGeom>
        </p:spPr>
        <p:txBody>
          <a:bodyPr/>
          <a:lstStyle/>
          <a:p>
            <a:r>
              <a:rPr dirty="0"/>
              <a:t>Flow of analysis</a:t>
            </a:r>
          </a:p>
        </p:txBody>
      </p:sp>
      <p:sp>
        <p:nvSpPr>
          <p:cNvPr id="206" name="The anomaly analysis comprises three basic sub-steps for each of the compared techniques: the training, the validation and the test phases.…"/>
          <p:cNvSpPr txBox="1"/>
          <p:nvPr/>
        </p:nvSpPr>
        <p:spPr>
          <a:xfrm>
            <a:off x="616668" y="1843950"/>
            <a:ext cx="7910664" cy="3170099"/>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spcBef>
                <a:spcPts val="1200"/>
              </a:spcBef>
              <a:defRPr sz="2000"/>
            </a:pPr>
            <a:r>
              <a:rPr dirty="0"/>
              <a:t>The anomaly analysis comprises three basic sub-steps for each of the compared techniques: the training, the validation and the test phases. </a:t>
            </a:r>
          </a:p>
          <a:p>
            <a:pPr defTabSz="457200">
              <a:spcBef>
                <a:spcPts val="1200"/>
              </a:spcBef>
              <a:defRPr sz="2000"/>
            </a:pPr>
            <a:r>
              <a:rPr dirty="0"/>
              <a:t>…The filtered dataset … [is] divided … in Figure.  …The attack samples are not included in the training dataset (a), because the detection techniques … are semi-supervised or unsupervised. </a:t>
            </a:r>
          </a:p>
          <a:p>
            <a:pPr defTabSz="457200">
              <a:spcBef>
                <a:spcPts val="1200"/>
              </a:spcBef>
              <a:defRPr sz="2000"/>
            </a:pPr>
            <a:r>
              <a:rPr dirty="0"/>
              <a:t>… The validation and test datasets … divided into 8 additional datasets ((b) to (</a:t>
            </a:r>
            <a:r>
              <a:rPr dirty="0" err="1"/>
              <a:t>i</a:t>
            </a:r>
            <a:r>
              <a:rPr dirty="0"/>
              <a:t>) in the figure), resulting in a total of 17 datasets (16 + 1 training dataset).</a:t>
            </a:r>
          </a:p>
        </p:txBody>
      </p:sp>
      <p:sp>
        <p:nvSpPr>
          <p:cNvPr id="207"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900"/>
              </a:lnSpc>
              <a:spcBef>
                <a:spcPts val="1200"/>
              </a:spcBef>
              <a:defRPr sz="1200"/>
            </a:lvl1pPr>
          </a:lstStyle>
          <a:p>
            <a:pPr>
              <a:defRPr sz="1333" b="1"/>
            </a:pPr>
            <a:r>
              <a:rPr sz="1200" b="0"/>
              <a:t>http://www.mdpi.com/1424-8220/16/6/868</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Simulated datasets for training the classifier"/>
          <p:cNvSpPr txBox="1">
            <a:spLocks noGrp="1"/>
          </p:cNvSpPr>
          <p:nvPr>
            <p:ph type="title"/>
          </p:nvPr>
        </p:nvSpPr>
        <p:spPr>
          <a:prstGeom prst="rect">
            <a:avLst/>
          </a:prstGeom>
        </p:spPr>
        <p:txBody>
          <a:bodyPr/>
          <a:lstStyle/>
          <a:p>
            <a:r>
              <a:t>Simulated datasets for training the classifier</a:t>
            </a:r>
          </a:p>
        </p:txBody>
      </p:sp>
      <p:pic>
        <p:nvPicPr>
          <p:cNvPr id="212" name="Picture Placeholder 2" descr="Picture Placeholder 2"/>
          <p:cNvPicPr>
            <a:picLocks noGrp="1" noChangeAspect="1"/>
          </p:cNvPicPr>
          <p:nvPr>
            <p:ph type="pic" idx="13"/>
          </p:nvPr>
        </p:nvPicPr>
        <p:blipFill>
          <a:blip r:embed="rId3">
            <a:extLst/>
          </a:blip>
          <a:srcRect l="623" r="623"/>
          <a:stretch>
            <a:fillRect/>
          </a:stretch>
        </p:blipFill>
        <p:spPr>
          <a:xfrm>
            <a:off x="1188442" y="1167576"/>
            <a:ext cx="6766941" cy="3123154"/>
          </a:xfrm>
          <a:prstGeom prst="rect">
            <a:avLst/>
          </a:prstGeom>
        </p:spPr>
      </p:pic>
      <p:sp>
        <p:nvSpPr>
          <p:cNvPr id="213" name="Body"/>
          <p:cNvSpPr txBox="1">
            <a:spLocks noGrp="1"/>
          </p:cNvSpPr>
          <p:nvPr>
            <p:ph type="body" sz="quarter" idx="1"/>
          </p:nvPr>
        </p:nvSpPr>
        <p:spPr>
          <a:prstGeom prst="rect">
            <a:avLst/>
          </a:prstGeom>
        </p:spPr>
        <p:txBody>
          <a:bodyPr/>
          <a:lstStyle/>
          <a:p>
            <a:endParaRPr/>
          </a:p>
        </p:txBody>
      </p:sp>
      <p:sp>
        <p:nvSpPr>
          <p:cNvPr id="214" name="Text"/>
          <p:cNvSpPr txBox="1"/>
          <p:nvPr/>
        </p:nvSpPr>
        <p:spPr>
          <a:xfrm>
            <a:off x="765796" y="600351"/>
            <a:ext cx="188824" cy="4420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800"/>
              </a:lnSpc>
              <a:defRPr sz="1200"/>
            </a:lvl1pPr>
          </a:lstStyle>
          <a:p>
            <a:r>
              <a:t> </a:t>
            </a:r>
          </a:p>
        </p:txBody>
      </p:sp>
      <p:sp>
        <p:nvSpPr>
          <p:cNvPr id="215"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900"/>
              </a:lnSpc>
              <a:spcBef>
                <a:spcPts val="1200"/>
              </a:spcBef>
              <a:defRPr sz="1200"/>
            </a:lvl1pPr>
          </a:lstStyle>
          <a:p>
            <a:pPr>
              <a:defRPr sz="1333" b="1"/>
            </a:pPr>
            <a:r>
              <a:rPr sz="1200" b="0"/>
              <a:t>http://www.mdpi.com/1424-8220/16/6/868</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Training phase"/>
          <p:cNvSpPr txBox="1">
            <a:spLocks noGrp="1"/>
          </p:cNvSpPr>
          <p:nvPr>
            <p:ph type="title"/>
          </p:nvPr>
        </p:nvSpPr>
        <p:spPr>
          <a:prstGeom prst="rect">
            <a:avLst/>
          </a:prstGeom>
        </p:spPr>
        <p:txBody>
          <a:bodyPr/>
          <a:lstStyle/>
          <a:p>
            <a:r>
              <a:t>Training phase</a:t>
            </a:r>
          </a:p>
        </p:txBody>
      </p:sp>
      <p:sp>
        <p:nvSpPr>
          <p:cNvPr id="220" name="…Normalize and standardize the features in all the datasets (i.e., subtracting the mean and dividing by the standard deviation for each feature), … identify the features that have a zero variance in the training dataset, … removed from the three datasets (i.e., training, validation and test)…"/>
          <p:cNvSpPr txBox="1"/>
          <p:nvPr/>
        </p:nvSpPr>
        <p:spPr>
          <a:xfrm>
            <a:off x="881668" y="1643896"/>
            <a:ext cx="7805132" cy="3570208"/>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spcBef>
                <a:spcPts val="1200"/>
              </a:spcBef>
              <a:defRPr sz="2400"/>
            </a:pPr>
            <a:r>
              <a:rPr dirty="0"/>
              <a:t>…Normalize and standardize the features in all the datasets (</a:t>
            </a:r>
            <a:r>
              <a:rPr i="1" dirty="0"/>
              <a:t>i.e.</a:t>
            </a:r>
            <a:r>
              <a:rPr dirty="0"/>
              <a:t>, subtracting the mean and dividing by the standard deviation for each feature), … identify the features that have a zero variance in the training dataset, … removed from the three datasets (</a:t>
            </a:r>
            <a:r>
              <a:rPr i="1" dirty="0"/>
              <a:t>i.e.</a:t>
            </a:r>
            <a:r>
              <a:rPr dirty="0"/>
              <a:t>, training, validation and test)</a:t>
            </a:r>
          </a:p>
          <a:p>
            <a:pPr defTabSz="457200">
              <a:spcBef>
                <a:spcPts val="1200"/>
              </a:spcBef>
              <a:defRPr sz="2400"/>
            </a:pPr>
            <a:r>
              <a:rPr dirty="0"/>
              <a:t>… Three different levels of false positive rate: permissive (false positive rate &lt; 15%), restrictive (false positive rate &lt; 10%) and very restrictive (false positive rate &lt; 5%). </a:t>
            </a:r>
          </a:p>
        </p:txBody>
      </p:sp>
      <p:sp>
        <p:nvSpPr>
          <p:cNvPr id="221"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900"/>
              </a:lnSpc>
              <a:spcBef>
                <a:spcPts val="1200"/>
              </a:spcBef>
              <a:defRPr sz="1200"/>
            </a:lvl1pPr>
          </a:lstStyle>
          <a:p>
            <a:pPr>
              <a:defRPr sz="1333" b="1"/>
            </a:pPr>
            <a:r>
              <a:rPr sz="1200" b="0"/>
              <a:t>http://www.mdpi.com/1424-8220/16/6/868</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7" name="Title 1"/>
          <p:cNvSpPr txBox="1">
            <a:spLocks noGrp="1"/>
          </p:cNvSpPr>
          <p:nvPr>
            <p:ph type="ctrTitle"/>
          </p:nvPr>
        </p:nvSpPr>
        <p:spPr>
          <a:xfrm>
            <a:off x="685800" y="2130425"/>
            <a:ext cx="7772400" cy="1010543"/>
          </a:xfrm>
          <a:prstGeom prst="rect">
            <a:avLst/>
          </a:prstGeom>
        </p:spPr>
        <p:txBody>
          <a:bodyPr/>
          <a:lstStyle>
            <a:lvl1pPr>
              <a:defRPr sz="6000"/>
            </a:lvl1pPr>
          </a:lstStyle>
          <a:p>
            <a:r>
              <a:t>Case study 1: WSN</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Validation and test phase"/>
          <p:cNvSpPr txBox="1">
            <a:spLocks noGrp="1"/>
          </p:cNvSpPr>
          <p:nvPr>
            <p:ph type="title"/>
          </p:nvPr>
        </p:nvSpPr>
        <p:spPr>
          <a:prstGeom prst="rect">
            <a:avLst/>
          </a:prstGeom>
        </p:spPr>
        <p:txBody>
          <a:bodyPr/>
          <a:lstStyle/>
          <a:p>
            <a:r>
              <a:t>Validation and test phase</a:t>
            </a:r>
          </a:p>
        </p:txBody>
      </p:sp>
      <p:sp>
        <p:nvSpPr>
          <p:cNvPr id="226" name="The validation and test datasets are used to evaluate the performance of the algorithms in 72 experiments: (1 with all the attacks together + 7 with each attack separately) x 3 feature vector definitions x 3 PFPR levels.…"/>
          <p:cNvSpPr txBox="1"/>
          <p:nvPr/>
        </p:nvSpPr>
        <p:spPr>
          <a:xfrm>
            <a:off x="617123" y="1468329"/>
            <a:ext cx="7909754" cy="4462760"/>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spcBef>
                <a:spcPts val="1200"/>
              </a:spcBef>
              <a:defRPr sz="2400"/>
            </a:pPr>
            <a:r>
              <a:rPr dirty="0"/>
              <a:t>The validation and test datasets are used to evaluate the performance of the algorithms in 72 experiments: (1 with all the attacks together + 7 with each attack separately) x 3 feature vector definitions x 3 PFPR levels. </a:t>
            </a:r>
          </a:p>
          <a:p>
            <a:pPr defTabSz="457200">
              <a:spcBef>
                <a:spcPts val="1200"/>
              </a:spcBef>
              <a:defRPr sz="2400"/>
            </a:pPr>
            <a:r>
              <a:rPr dirty="0"/>
              <a:t>..Use the detection algorithms to decide whether each sample has to be considered as an attack or not, … </a:t>
            </a:r>
          </a:p>
          <a:p>
            <a:pPr defTabSz="457200">
              <a:spcBef>
                <a:spcPts val="1200"/>
              </a:spcBef>
              <a:defRPr sz="2400"/>
            </a:pPr>
            <a:r>
              <a:rPr dirty="0"/>
              <a:t>count the correct identifications of attacks as true positives, the incorrect identifications of attacks as false positives, the correct identifications of no attacks as true negatives and the incorrect identifications of no attacks as false negatives. </a:t>
            </a:r>
          </a:p>
        </p:txBody>
      </p:sp>
      <p:sp>
        <p:nvSpPr>
          <p:cNvPr id="227"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900"/>
              </a:lnSpc>
              <a:spcBef>
                <a:spcPts val="1200"/>
              </a:spcBef>
              <a:defRPr sz="1200"/>
            </a:lvl1pPr>
          </a:lstStyle>
          <a:p>
            <a:pPr>
              <a:defRPr sz="1333" b="1"/>
            </a:pPr>
            <a:r>
              <a:rPr sz="1200" b="0"/>
              <a:t>http://www.mdpi.com/1424-8220/16/6/868</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sults sorted by True Positive Rate (TPR)"/>
          <p:cNvSpPr txBox="1">
            <a:spLocks noGrp="1"/>
          </p:cNvSpPr>
          <p:nvPr>
            <p:ph type="title"/>
          </p:nvPr>
        </p:nvSpPr>
        <p:spPr>
          <a:prstGeom prst="rect">
            <a:avLst/>
          </a:prstGeom>
        </p:spPr>
        <p:txBody>
          <a:bodyPr/>
          <a:lstStyle/>
          <a:p>
            <a:r>
              <a:t>Results sorted by True Positive Rate (TPR)</a:t>
            </a:r>
          </a:p>
        </p:txBody>
      </p:sp>
      <p:pic>
        <p:nvPicPr>
          <p:cNvPr id="232" name="Picture Placeholder 2" descr="Picture Placeholder 2"/>
          <p:cNvPicPr>
            <a:picLocks noGrp="1" noChangeAspect="1"/>
          </p:cNvPicPr>
          <p:nvPr>
            <p:ph type="pic" idx="13"/>
          </p:nvPr>
        </p:nvPicPr>
        <p:blipFill>
          <a:blip r:embed="rId3">
            <a:extLst/>
          </a:blip>
          <a:srcRect t="1674" b="1674"/>
          <a:stretch>
            <a:fillRect/>
          </a:stretch>
        </p:blipFill>
        <p:spPr>
          <a:prstGeom prst="rect">
            <a:avLst/>
          </a:prstGeom>
        </p:spPr>
      </p:pic>
      <p:sp>
        <p:nvSpPr>
          <p:cNvPr id="233" name="OC-SVM dominates"/>
          <p:cNvSpPr txBox="1">
            <a:spLocks noGrp="1"/>
          </p:cNvSpPr>
          <p:nvPr>
            <p:ph type="body" sz="quarter" idx="1"/>
          </p:nvPr>
        </p:nvSpPr>
        <p:spPr>
          <a:prstGeom prst="rect">
            <a:avLst/>
          </a:prstGeom>
        </p:spPr>
        <p:txBody>
          <a:bodyPr/>
          <a:lstStyle/>
          <a:p>
            <a:r>
              <a:t>OC-SVM dominates</a:t>
            </a:r>
          </a:p>
        </p:txBody>
      </p:sp>
      <p:sp>
        <p:nvSpPr>
          <p:cNvPr id="234" name="http://www.mdpi.com/1424-8220/16/6/868"/>
          <p:cNvSpPr txBox="1"/>
          <p:nvPr/>
        </p:nvSpPr>
        <p:spPr>
          <a:xfrm>
            <a:off x="2015649" y="5931089"/>
            <a:ext cx="2916769" cy="26425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defTabSz="457200">
              <a:lnSpc>
                <a:spcPts val="2900"/>
              </a:lnSpc>
              <a:spcBef>
                <a:spcPts val="1200"/>
              </a:spcBef>
              <a:defRPr sz="1200"/>
            </a:lvl1pPr>
          </a:lstStyle>
          <a:p>
            <a:pPr>
              <a:defRPr sz="1333" b="1"/>
            </a:pPr>
            <a:r>
              <a:rPr sz="1200" b="0"/>
              <a:t>http://www.mdpi.com/1424-8220/16/6/868</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Discussion"/>
          <p:cNvSpPr txBox="1">
            <a:spLocks noGrp="1"/>
          </p:cNvSpPr>
          <p:nvPr>
            <p:ph type="title"/>
          </p:nvPr>
        </p:nvSpPr>
        <p:spPr>
          <a:prstGeom prst="rect">
            <a:avLst/>
          </a:prstGeom>
        </p:spPr>
        <p:txBody>
          <a:bodyPr/>
          <a:lstStyle/>
          <a:p>
            <a:pPr lvl="1"/>
            <a:r>
              <a:t>Discussion</a:t>
            </a:r>
          </a:p>
        </p:txBody>
      </p:sp>
      <p:sp>
        <p:nvSpPr>
          <p:cNvPr id="239" name="Compare the TPR (True Positive Rate) for the four methods…"/>
          <p:cNvSpPr txBox="1">
            <a:spLocks noGrp="1"/>
          </p:cNvSpPr>
          <p:nvPr>
            <p:ph type="body" idx="1"/>
          </p:nvPr>
        </p:nvSpPr>
        <p:spPr>
          <a:prstGeom prst="rect">
            <a:avLst/>
          </a:prstGeom>
        </p:spPr>
        <p:txBody>
          <a:bodyPr>
            <a:normAutofit lnSpcReduction="10000"/>
          </a:bodyPr>
          <a:lstStyle/>
          <a:p>
            <a:r>
              <a:t>Compare the TPR (True Positive Rate) for the four methods</a:t>
            </a:r>
          </a:p>
          <a:p>
            <a:r>
              <a:t>What is the reason for requiring low FPR (False Positive Rate)? What happens with many false positives?</a:t>
            </a:r>
          </a:p>
          <a:p>
            <a:r>
              <a:t>Consider other anomaly situations; how to weight TPR vs. FPR? When would we allow many false alarms in return for finding </a:t>
            </a:r>
            <a:r>
              <a:rPr b="1" i="1"/>
              <a:t>all</a:t>
            </a:r>
            <a:r>
              <a:t> attacks?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Summary of the lecture"/>
          <p:cNvSpPr txBox="1">
            <a:spLocks noGrp="1"/>
          </p:cNvSpPr>
          <p:nvPr>
            <p:ph type="title"/>
          </p:nvPr>
        </p:nvSpPr>
        <p:spPr>
          <a:prstGeom prst="rect">
            <a:avLst/>
          </a:prstGeom>
        </p:spPr>
        <p:txBody>
          <a:bodyPr/>
          <a:lstStyle/>
          <a:p>
            <a:r>
              <a:t>Summary of the lecture</a:t>
            </a:r>
          </a:p>
        </p:txBody>
      </p:sp>
      <p:sp>
        <p:nvSpPr>
          <p:cNvPr id="244" name="We have reviewed a few samples of WSN applications, and found leads for further study.…"/>
          <p:cNvSpPr txBox="1">
            <a:spLocks noGrp="1"/>
          </p:cNvSpPr>
          <p:nvPr>
            <p:ph type="body" idx="1"/>
          </p:nvPr>
        </p:nvSpPr>
        <p:spPr>
          <a:xfrm>
            <a:off x="457200" y="1600200"/>
            <a:ext cx="8229600" cy="4827758"/>
          </a:xfrm>
          <a:prstGeom prst="rect">
            <a:avLst/>
          </a:prstGeom>
        </p:spPr>
        <p:txBody>
          <a:bodyPr/>
          <a:lstStyle/>
          <a:p>
            <a:pPr marL="0" indent="0">
              <a:buSzTx/>
              <a:buFontTx/>
              <a:buNone/>
            </a:pPr>
            <a:r>
              <a:t>We have reviewed a few samples of WSN applications, and found leads for further study.</a:t>
            </a:r>
          </a:p>
          <a:p>
            <a:pPr marL="0" indent="0">
              <a:buSzTx/>
              <a:buFontTx/>
              <a:buNone/>
            </a:pPr>
            <a:r>
              <a:t>We have also reviewed a published case study, where the researchers collected data for city-wide wireless connections, then applied a simulated data methodology to train an AI classifier to be used as an anomaly detector.</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Outline of the lecture"/>
          <p:cNvSpPr txBox="1">
            <a:spLocks noGrp="1"/>
          </p:cNvSpPr>
          <p:nvPr>
            <p:ph type="title"/>
          </p:nvPr>
        </p:nvSpPr>
        <p:spPr>
          <a:prstGeom prst="rect">
            <a:avLst/>
          </a:prstGeom>
        </p:spPr>
        <p:txBody>
          <a:bodyPr/>
          <a:lstStyle/>
          <a:p>
            <a:r>
              <a:t>Outline of the lecture</a:t>
            </a:r>
          </a:p>
        </p:txBody>
      </p:sp>
      <p:sp>
        <p:nvSpPr>
          <p:cNvPr id="130" name="Wireless Sensor Networks (WSN) are one of the most important IoT foundational technologies. After reviewing some background basics, we will consider sample cases of using WSN for different practical tasks.…"/>
          <p:cNvSpPr txBox="1">
            <a:spLocks noGrp="1"/>
          </p:cNvSpPr>
          <p:nvPr>
            <p:ph type="body" idx="1"/>
          </p:nvPr>
        </p:nvSpPr>
        <p:spPr>
          <a:xfrm>
            <a:off x="457200" y="1600200"/>
            <a:ext cx="8229600" cy="4796452"/>
          </a:xfrm>
          <a:prstGeom prst="rect">
            <a:avLst/>
          </a:prstGeom>
        </p:spPr>
        <p:txBody>
          <a:bodyPr/>
          <a:lstStyle/>
          <a:p>
            <a:pPr marL="0" indent="0">
              <a:buSzTx/>
              <a:buFontTx/>
              <a:buNone/>
            </a:pPr>
            <a:r>
              <a:t>Wireless Sensor Networks (WSN) are one of the most important IoT foundational technologies. After reviewing some background basics, we will consider sample cases of using WSN for different practical tasks.</a:t>
            </a:r>
          </a:p>
          <a:p>
            <a:pPr marL="0" indent="0">
              <a:buSzTx/>
              <a:buFontTx/>
              <a:buNone/>
            </a:pPr>
            <a:r>
              <a:t>We will then follow through a published example of analyzing WSN data for anomaly detection in a Smart City application.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Where are we in the Course?"/>
          <p:cNvSpPr txBox="1">
            <a:spLocks noGrp="1"/>
          </p:cNvSpPr>
          <p:nvPr>
            <p:ph type="title"/>
          </p:nvPr>
        </p:nvSpPr>
        <p:spPr>
          <a:prstGeom prst="rect">
            <a:avLst/>
          </a:prstGeom>
        </p:spPr>
        <p:txBody>
          <a:bodyPr/>
          <a:lstStyle/>
          <a:p>
            <a:r>
              <a:t>Where are we in the Course?</a:t>
            </a:r>
          </a:p>
        </p:txBody>
      </p:sp>
      <p:sp>
        <p:nvSpPr>
          <p:cNvPr id="133" name="Introduction: Background of IoT, Big Data, AI…"/>
          <p:cNvSpPr txBox="1">
            <a:spLocks noGrp="1"/>
          </p:cNvSpPr>
          <p:nvPr>
            <p:ph type="body" idx="1"/>
          </p:nvPr>
        </p:nvSpPr>
        <p:spPr>
          <a:prstGeom prst="rect">
            <a:avLst/>
          </a:prstGeom>
        </p:spPr>
        <p:txBody>
          <a:bodyPr/>
          <a:lstStyle/>
          <a:p>
            <a:pPr marL="325754" indent="-325754" defTabSz="868680">
              <a:defRPr sz="3040"/>
            </a:pPr>
            <a:r>
              <a:t>Introduction: Background of IoT, Big Data, AI</a:t>
            </a:r>
          </a:p>
          <a:p>
            <a:pPr marL="325754" indent="-325754" defTabSz="868680">
              <a:defRPr sz="3040"/>
            </a:pPr>
            <a:r>
              <a:t>Collect, analyze data from IoT on a large scale</a:t>
            </a:r>
          </a:p>
          <a:p>
            <a:pPr marL="325754" indent="-325754" defTabSz="868680">
              <a:defRPr sz="3040"/>
            </a:pPr>
            <a:r>
              <a:t>Elements and practice of statistics</a:t>
            </a:r>
          </a:p>
          <a:p>
            <a:pPr marL="325754" indent="-325754" defTabSz="868680">
              <a:defRPr sz="3040"/>
            </a:pPr>
            <a:r>
              <a:t>AI methods for data science</a:t>
            </a:r>
          </a:p>
          <a:p>
            <a:pPr marL="325754" indent="-325754" defTabSz="868680">
              <a:defRPr sz="3040"/>
            </a:pPr>
            <a:r>
              <a:t>Getting further with AI: internal workings</a:t>
            </a:r>
          </a:p>
          <a:p>
            <a:pPr marL="325754" indent="-325754" defTabSz="868680">
              <a:defRPr sz="3040" b="1"/>
            </a:pPr>
            <a:r>
              <a:t>Practical usage of AI for Big Data from IoT</a:t>
            </a:r>
          </a:p>
          <a:p>
            <a:pPr marL="325754" indent="-325754" defTabSz="868680">
              <a:defRPr sz="3040"/>
            </a:pPr>
            <a:r>
              <a:t>Moving into the real world</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Wireless Sensor Networks (WSN)"/>
          <p:cNvSpPr txBox="1">
            <a:spLocks noGrp="1"/>
          </p:cNvSpPr>
          <p:nvPr>
            <p:ph type="title"/>
          </p:nvPr>
        </p:nvSpPr>
        <p:spPr>
          <a:prstGeom prst="rect">
            <a:avLst/>
          </a:prstGeom>
        </p:spPr>
        <p:txBody>
          <a:bodyPr>
            <a:normAutofit fontScale="90000"/>
          </a:bodyPr>
          <a:lstStyle/>
          <a:p>
            <a:pPr lvl="1" defTabSz="886968">
              <a:defRPr sz="4268"/>
            </a:pPr>
            <a:r>
              <a:t>Wireless Sensor Networks (WSN)</a:t>
            </a:r>
          </a:p>
        </p:txBody>
      </p:sp>
      <p:sp>
        <p:nvSpPr>
          <p:cNvPr id="136" name="A short review of Wireless Sensor Networks…"/>
          <p:cNvSpPr txBox="1">
            <a:spLocks noGrp="1"/>
          </p:cNvSpPr>
          <p:nvPr>
            <p:ph type="body" idx="1"/>
          </p:nvPr>
        </p:nvSpPr>
        <p:spPr>
          <a:prstGeom prst="rect">
            <a:avLst/>
          </a:prstGeom>
        </p:spPr>
        <p:txBody>
          <a:bodyPr/>
          <a:lstStyle/>
          <a:p>
            <a:r>
              <a:t>A short review of Wireless Sensor Networks</a:t>
            </a:r>
          </a:p>
          <a:p>
            <a:r>
              <a:t>Anomaly detection in WSN</a:t>
            </a:r>
          </a:p>
          <a:p>
            <a:pPr marL="800100" lvl="1" indent="-342900">
              <a:buChar char="•"/>
            </a:pPr>
            <a:r>
              <a:t>Security issues</a:t>
            </a:r>
          </a:p>
          <a:p>
            <a:pPr marL="800100" lvl="1" indent="-342900">
              <a:buChar char="•"/>
            </a:pPr>
            <a:r>
              <a:t>Algorithmic approaches</a:t>
            </a:r>
          </a:p>
          <a:p>
            <a:pPr marL="800100" lvl="1" indent="-342900">
              <a:buChar char="•"/>
            </a:pPr>
            <a:r>
              <a:t>Clustering approaches</a:t>
            </a:r>
          </a:p>
          <a:p>
            <a:r>
              <a:t>Real-time query processing with Deep Learning</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WSN concepts"/>
          <p:cNvSpPr txBox="1">
            <a:spLocks noGrp="1"/>
          </p:cNvSpPr>
          <p:nvPr>
            <p:ph type="title"/>
          </p:nvPr>
        </p:nvSpPr>
        <p:spPr>
          <a:prstGeom prst="rect">
            <a:avLst/>
          </a:prstGeom>
        </p:spPr>
        <p:txBody>
          <a:bodyPr/>
          <a:lstStyle/>
          <a:p>
            <a:r>
              <a:t>WSN concepts</a:t>
            </a:r>
          </a:p>
        </p:txBody>
      </p:sp>
      <p:sp>
        <p:nvSpPr>
          <p:cNvPr id="139" name="Spatially distributed sensors (temperature etc.)…"/>
          <p:cNvSpPr txBox="1">
            <a:spLocks noGrp="1"/>
          </p:cNvSpPr>
          <p:nvPr>
            <p:ph type="body" idx="1"/>
          </p:nvPr>
        </p:nvSpPr>
        <p:spPr>
          <a:prstGeom prst="rect">
            <a:avLst/>
          </a:prstGeom>
        </p:spPr>
        <p:txBody>
          <a:bodyPr/>
          <a:lstStyle/>
          <a:p>
            <a:pPr marL="318897" indent="-318897" defTabSz="850391">
              <a:defRPr sz="2976"/>
            </a:pPr>
            <a:r>
              <a:t>Spatially distributed sensors (temperature etc.)</a:t>
            </a:r>
          </a:p>
          <a:p>
            <a:pPr marL="318897" indent="-318897" defTabSz="850391">
              <a:defRPr sz="2976"/>
            </a:pPr>
            <a:r>
              <a:t>Wireless connections:</a:t>
            </a:r>
          </a:p>
          <a:p>
            <a:pPr marL="1169288" lvl="2" indent="-318897" defTabSz="850391">
              <a:defRPr sz="2976"/>
            </a:pPr>
            <a:r>
              <a:t>WIFI (short-medium range)</a:t>
            </a:r>
          </a:p>
          <a:p>
            <a:pPr marL="1169288" lvl="2" indent="-318897" defTabSz="850391">
              <a:defRPr sz="2976"/>
            </a:pPr>
            <a:r>
              <a:t>Bluetooth, BLE (short range)</a:t>
            </a:r>
          </a:p>
          <a:p>
            <a:pPr marL="1169288" lvl="2" indent="-318897" defTabSz="850391">
              <a:defRPr sz="2976"/>
            </a:pPr>
            <a:r>
              <a:t>LoRa, SIGFOX, Zigbee (mid-long range)</a:t>
            </a:r>
          </a:p>
          <a:p>
            <a:pPr marL="1169288" lvl="2" indent="-318897" defTabSz="850391">
              <a:defRPr sz="2976"/>
            </a:pPr>
            <a:r>
              <a:t>Mobile network (long-range)</a:t>
            </a:r>
          </a:p>
          <a:p>
            <a:pPr marL="318897" indent="-318897" defTabSz="850391">
              <a:defRPr sz="2976"/>
            </a:pPr>
            <a:r>
              <a:t>Streaming data, often low bandwidth</a:t>
            </a:r>
          </a:p>
          <a:p>
            <a:pPr marL="318897" indent="-318897" defTabSz="850391">
              <a:defRPr sz="2976"/>
            </a:pPr>
            <a:r>
              <a:t>Data protocols, e.g. MQTT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Example of a WSN: tea field monitoring in Rwanda"/>
          <p:cNvSpPr txBox="1">
            <a:spLocks noGrp="1"/>
          </p:cNvSpPr>
          <p:nvPr>
            <p:ph type="title"/>
          </p:nvPr>
        </p:nvSpPr>
        <p:spPr>
          <a:prstGeom prst="rect">
            <a:avLst/>
          </a:prstGeom>
        </p:spPr>
        <p:txBody>
          <a:bodyPr/>
          <a:lstStyle>
            <a:lvl1pPr defTabSz="804672">
              <a:defRPr sz="1760"/>
            </a:lvl1pPr>
          </a:lstStyle>
          <a:p>
            <a:r>
              <a:t>Example of a WSN: tea field monitoring in Rwanda</a:t>
            </a:r>
          </a:p>
        </p:txBody>
      </p:sp>
      <p:pic>
        <p:nvPicPr>
          <p:cNvPr id="142" name="Picture Placeholder 2" descr="Picture Placeholder 2"/>
          <p:cNvPicPr>
            <a:picLocks noGrp="1" noChangeAspect="1"/>
          </p:cNvPicPr>
          <p:nvPr>
            <p:ph type="pic" idx="13"/>
          </p:nvPr>
        </p:nvPicPr>
        <p:blipFill>
          <a:blip r:embed="rId3">
            <a:extLst/>
          </a:blip>
          <a:srcRect l="14176" t="22649" r="853" b="19050"/>
          <a:stretch>
            <a:fillRect/>
          </a:stretch>
        </p:blipFill>
        <p:spPr>
          <a:xfrm>
            <a:off x="2886075" y="536575"/>
            <a:ext cx="3371801" cy="4114800"/>
          </a:xfrm>
          <a:prstGeom prst="rect">
            <a:avLst/>
          </a:prstGeom>
        </p:spPr>
      </p:pic>
      <p:sp>
        <p:nvSpPr>
          <p:cNvPr id="143" name="Environmental data collected by sensor nodes…"/>
          <p:cNvSpPr txBox="1">
            <a:spLocks noGrp="1"/>
          </p:cNvSpPr>
          <p:nvPr>
            <p:ph type="body" sz="quarter" idx="1"/>
          </p:nvPr>
        </p:nvSpPr>
        <p:spPr>
          <a:prstGeom prst="rect">
            <a:avLst/>
          </a:prstGeom>
        </p:spPr>
        <p:txBody>
          <a:bodyPr/>
          <a:lstStyle/>
          <a:p>
            <a:r>
              <a:t>Environmental data collected by sensor nodes</a:t>
            </a:r>
          </a:p>
          <a:p>
            <a:r>
              <a:t>Data routed to the Internet and aggregated in the cloud</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A solar-powered WSN node"/>
          <p:cNvSpPr txBox="1">
            <a:spLocks noGrp="1"/>
          </p:cNvSpPr>
          <p:nvPr>
            <p:ph type="title"/>
          </p:nvPr>
        </p:nvSpPr>
        <p:spPr>
          <a:prstGeom prst="rect">
            <a:avLst/>
          </a:prstGeom>
        </p:spPr>
        <p:txBody>
          <a:bodyPr/>
          <a:lstStyle/>
          <a:p>
            <a:r>
              <a:t>A solar-powered WSN node</a:t>
            </a:r>
          </a:p>
        </p:txBody>
      </p:sp>
      <p:pic>
        <p:nvPicPr>
          <p:cNvPr id="148" name="Picture Placeholder 2" descr="Picture Placeholder 2"/>
          <p:cNvPicPr>
            <a:picLocks noGrp="1" noChangeAspect="1"/>
          </p:cNvPicPr>
          <p:nvPr>
            <p:ph type="pic" idx="13"/>
          </p:nvPr>
        </p:nvPicPr>
        <p:blipFill>
          <a:blip r:embed="rId3">
            <a:extLst/>
          </a:blip>
          <a:srcRect t="17931" b="17931"/>
          <a:stretch>
            <a:fillRect/>
          </a:stretch>
        </p:blipFill>
        <p:spPr>
          <a:xfrm>
            <a:off x="2343258" y="612775"/>
            <a:ext cx="4384460" cy="4114800"/>
          </a:xfrm>
          <a:prstGeom prst="rect">
            <a:avLst/>
          </a:prstGeom>
        </p:spPr>
      </p:pic>
      <p:sp>
        <p:nvSpPr>
          <p:cNvPr id="149" name="Credit: https://upload.wikimedia.org/wikipedia/commons/4/48/CSIRO_ScienceImage_3876_A_remote_sensing_node_part_of_CSIROs_Fleck_wireless_sensor_network_technology.jpg"/>
          <p:cNvSpPr txBox="1">
            <a:spLocks noGrp="1"/>
          </p:cNvSpPr>
          <p:nvPr>
            <p:ph type="body" sz="quarter" idx="1"/>
          </p:nvPr>
        </p:nvSpPr>
        <p:spPr>
          <a:prstGeom prst="rect">
            <a:avLst/>
          </a:prstGeom>
        </p:spPr>
        <p:txBody>
          <a:bodyPr>
            <a:normAutofit fontScale="92500" lnSpcReduction="10000"/>
          </a:bodyPr>
          <a:lstStyle/>
          <a:p>
            <a:r>
              <a:t>Credit: </a:t>
            </a:r>
            <a:r>
              <a:rPr u="sng">
                <a:solidFill>
                  <a:srgbClr val="0000FF"/>
                </a:solidFill>
                <a:uFill>
                  <a:solidFill>
                    <a:srgbClr val="0000FF"/>
                  </a:solidFill>
                </a:uFill>
                <a:hlinkClick r:id="rId4"/>
              </a:rPr>
              <a:t>https://upload.wikimedia.org/wikipedia/commons/4/48/CSIRO_ScienceImage_3876_A_remote_sensing_node_part_of_CSIROs_Fleck_wireless_sensor_network_technology.jpg</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Other common uses of WSN"/>
          <p:cNvSpPr txBox="1">
            <a:spLocks noGrp="1"/>
          </p:cNvSpPr>
          <p:nvPr>
            <p:ph type="title"/>
          </p:nvPr>
        </p:nvSpPr>
        <p:spPr>
          <a:prstGeom prst="rect">
            <a:avLst/>
          </a:prstGeom>
        </p:spPr>
        <p:txBody>
          <a:bodyPr/>
          <a:lstStyle/>
          <a:p>
            <a:r>
              <a:t>Other common uses of WSN</a:t>
            </a:r>
          </a:p>
        </p:txBody>
      </p:sp>
      <p:sp>
        <p:nvSpPr>
          <p:cNvPr id="154" name="Smart city: utilities (e.g. water leakage monitoring), traffic, environment etc.…"/>
          <p:cNvSpPr txBox="1">
            <a:spLocks noGrp="1"/>
          </p:cNvSpPr>
          <p:nvPr>
            <p:ph type="body" idx="1"/>
          </p:nvPr>
        </p:nvSpPr>
        <p:spPr>
          <a:prstGeom prst="rect">
            <a:avLst/>
          </a:prstGeom>
        </p:spPr>
        <p:txBody>
          <a:bodyPr/>
          <a:lstStyle/>
          <a:p>
            <a:r>
              <a:t>Smart city: utilities (e.g. water leakage monitoring), traffic, environment etc.</a:t>
            </a:r>
          </a:p>
          <a:p>
            <a:r>
              <a:t>Intelligent buildings</a:t>
            </a:r>
          </a:p>
          <a:p>
            <a:r>
              <a:t>Health care (e.g. mobile monitoring)</a:t>
            </a:r>
          </a:p>
          <a:p>
            <a:r>
              <a:t>Smart grid</a:t>
            </a:r>
          </a:p>
          <a:p>
            <a:r>
              <a:t>Transport, tracking</a:t>
            </a:r>
          </a:p>
          <a:p>
            <a:r>
              <a:t>Scientific sensing</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1232</Words>
  <Application>Microsoft Office PowerPoint</Application>
  <PresentationFormat>画面に合わせる (4:3)</PresentationFormat>
  <Paragraphs>123</Paragraphs>
  <Slides>23</Slides>
  <Notes>16</Notes>
  <HiddenSlides>0</HiddenSlides>
  <MMClips>0</MMClips>
  <ScaleCrop>false</ScaleCrop>
  <HeadingPairs>
    <vt:vector size="6" baseType="variant">
      <vt:variant>
        <vt:lpstr>使用されているフォント</vt:lpstr>
      </vt:variant>
      <vt:variant>
        <vt:i4>1</vt:i4>
      </vt:variant>
      <vt:variant>
        <vt:lpstr>テーマ</vt:lpstr>
      </vt:variant>
      <vt:variant>
        <vt:i4>1</vt:i4>
      </vt:variant>
      <vt:variant>
        <vt:lpstr>スライド タイトル</vt:lpstr>
      </vt:variant>
      <vt:variant>
        <vt:i4>23</vt:i4>
      </vt:variant>
    </vt:vector>
  </HeadingPairs>
  <TitlesOfParts>
    <vt:vector size="25" baseType="lpstr">
      <vt:lpstr>Arial</vt:lpstr>
      <vt:lpstr>Office Theme</vt:lpstr>
      <vt:lpstr>AI and Machine Learning for IoT Big Data</vt:lpstr>
      <vt:lpstr>Case study 1: WSN</vt:lpstr>
      <vt:lpstr>Outline of the lecture</vt:lpstr>
      <vt:lpstr>Where are we in the Course?</vt:lpstr>
      <vt:lpstr>Wireless Sensor Networks (WSN)</vt:lpstr>
      <vt:lpstr>WSN concepts</vt:lpstr>
      <vt:lpstr>Example of a WSN: tea field monitoring in Rwanda</vt:lpstr>
      <vt:lpstr>A solar-powered WSN node</vt:lpstr>
      <vt:lpstr>Other common uses of WSN</vt:lpstr>
      <vt:lpstr>Example: smart parking for smart city</vt:lpstr>
      <vt:lpstr>Example: smart winery for smart agriculture</vt:lpstr>
      <vt:lpstr>Example: water control with IoT</vt:lpstr>
      <vt:lpstr>WSN anomaly detection</vt:lpstr>
      <vt:lpstr>Anomaly Detection Methods</vt:lpstr>
      <vt:lpstr>Simulated Smart City WSN</vt:lpstr>
      <vt:lpstr>Feature Selection</vt:lpstr>
      <vt:lpstr>Flow of analysis</vt:lpstr>
      <vt:lpstr>Simulated datasets for training the classifier</vt:lpstr>
      <vt:lpstr>Training phase</vt:lpstr>
      <vt:lpstr>Validation and test phase</vt:lpstr>
      <vt:lpstr>Results sorted by True Positive Rate (TPR)</vt:lpstr>
      <vt:lpstr>Discussion</vt:lpstr>
      <vt:lpstr>Summary of the lecture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and Machine Learning for IoT Big Data</dc:title>
  <cp:lastModifiedBy>markon@outlook.jp</cp:lastModifiedBy>
  <cp:revision>1</cp:revision>
  <dcterms:modified xsi:type="dcterms:W3CDTF">2018-04-22T10:04:17Z</dcterms:modified>
</cp:coreProperties>
</file>